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422" r:id="rId3"/>
    <p:sldId id="421" r:id="rId4"/>
    <p:sldId id="257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343" r:id="rId17"/>
    <p:sldId id="345" r:id="rId18"/>
    <p:sldId id="341" r:id="rId19"/>
    <p:sldId id="277" r:id="rId20"/>
    <p:sldId id="282" r:id="rId21"/>
    <p:sldId id="273" r:id="rId22"/>
    <p:sldId id="276" r:id="rId23"/>
    <p:sldId id="420" r:id="rId24"/>
    <p:sldId id="278" r:id="rId25"/>
    <p:sldId id="346" r:id="rId26"/>
    <p:sldId id="347" r:id="rId27"/>
    <p:sldId id="274" r:id="rId28"/>
    <p:sldId id="423" r:id="rId29"/>
    <p:sldId id="425" r:id="rId30"/>
    <p:sldId id="424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62" autoAdjust="0"/>
    <p:restoredTop sz="94270" autoAdjust="0"/>
  </p:normalViewPr>
  <p:slideViewPr>
    <p:cSldViewPr snapToGrid="0">
      <p:cViewPr varScale="1">
        <p:scale>
          <a:sx n="116" d="100"/>
          <a:sy n="116" d="100"/>
        </p:scale>
        <p:origin x="10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0C120-7B0A-4DB1-9188-7C4ED1F05D1D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C9608-0E78-43F8-A5E8-CE78914271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142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http://www.inference.vc/my-summary-of-adversarial-training-nips-workshop/</a:t>
            </a:r>
          </a:p>
          <a:p>
            <a:endParaRPr lang="en-US" altLang="zh-TW" dirty="0"/>
          </a:p>
          <a:p>
            <a:r>
              <a:rPr lang="en-US" altLang="zh-TW" dirty="0"/>
              <a:t>I should follow this https://epsilon-lee.github.io/blog/GANs-Basics.html</a:t>
            </a:r>
          </a:p>
          <a:p>
            <a:endParaRPr lang="en-US" altLang="zh-TW" dirty="0"/>
          </a:p>
          <a:p>
            <a:r>
              <a:rPr lang="en-US" altLang="zh-TW" dirty="0"/>
              <a:t>F-GAN</a:t>
            </a:r>
          </a:p>
          <a:p>
            <a:r>
              <a:rPr lang="en-US" altLang="zh-TW" dirty="0"/>
              <a:t>W-GAN x 2</a:t>
            </a:r>
          </a:p>
          <a:p>
            <a:r>
              <a:rPr lang="en-US" altLang="zh-TW" dirty="0"/>
              <a:t>LS-GAN </a:t>
            </a:r>
          </a:p>
          <a:p>
            <a:r>
              <a:rPr lang="en-US" altLang="zh-TW" dirty="0"/>
              <a:t>Loss </a:t>
            </a:r>
            <a:r>
              <a:rPr lang="en-US" altLang="zh-TW" dirty="0" err="1"/>
              <a:t>sentisive</a:t>
            </a:r>
            <a:endParaRPr lang="en-US" altLang="zh-TW" dirty="0"/>
          </a:p>
          <a:p>
            <a:r>
              <a:rPr lang="en-US" altLang="zh-TW" dirty="0"/>
              <a:t>EB-GAN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913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http://www.inference.vc/my-summary-of-adversarial-training-nips-workshop/</a:t>
            </a:r>
          </a:p>
          <a:p>
            <a:endParaRPr lang="en-US" altLang="zh-TW" dirty="0"/>
          </a:p>
          <a:p>
            <a:r>
              <a:rPr lang="en-US" altLang="zh-TW" dirty="0"/>
              <a:t>I should follow this https://epsilon-lee.github.io/blog/GANs-Basics.html</a:t>
            </a:r>
          </a:p>
          <a:p>
            <a:endParaRPr lang="en-US" altLang="zh-TW" dirty="0"/>
          </a:p>
          <a:p>
            <a:r>
              <a:rPr lang="en-US" altLang="zh-TW" dirty="0"/>
              <a:t>F-GAN</a:t>
            </a:r>
          </a:p>
          <a:p>
            <a:r>
              <a:rPr lang="en-US" altLang="zh-TW" dirty="0"/>
              <a:t>W-GAN x 2</a:t>
            </a:r>
          </a:p>
          <a:p>
            <a:r>
              <a:rPr lang="en-US" altLang="zh-TW" dirty="0"/>
              <a:t>LS-GAN </a:t>
            </a:r>
          </a:p>
          <a:p>
            <a:r>
              <a:rPr lang="en-US" altLang="zh-TW" dirty="0"/>
              <a:t>Loss </a:t>
            </a:r>
            <a:r>
              <a:rPr lang="en-US" altLang="zh-TW" dirty="0" err="1"/>
              <a:t>sentisive</a:t>
            </a:r>
            <a:endParaRPr lang="en-US" altLang="zh-TW" dirty="0"/>
          </a:p>
          <a:p>
            <a:r>
              <a:rPr lang="en-US" altLang="zh-TW" dirty="0"/>
              <a:t>EB-GAN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06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http://www.inference.vc/my-summary-of-adversarial-training-nips-workshop/</a:t>
            </a:r>
          </a:p>
          <a:p>
            <a:endParaRPr lang="en-US" altLang="zh-TW" dirty="0"/>
          </a:p>
          <a:p>
            <a:r>
              <a:rPr lang="en-US" altLang="zh-TW" dirty="0"/>
              <a:t>I should follow this https://epsilon-lee.github.io/blog/GANs-Basics.html</a:t>
            </a:r>
          </a:p>
          <a:p>
            <a:endParaRPr lang="en-US" altLang="zh-TW" dirty="0"/>
          </a:p>
          <a:p>
            <a:r>
              <a:rPr lang="en-US" altLang="zh-TW" dirty="0"/>
              <a:t>F-GAN</a:t>
            </a:r>
          </a:p>
          <a:p>
            <a:r>
              <a:rPr lang="en-US" altLang="zh-TW" dirty="0"/>
              <a:t>W-GAN x 2</a:t>
            </a:r>
          </a:p>
          <a:p>
            <a:r>
              <a:rPr lang="en-US" altLang="zh-TW" dirty="0"/>
              <a:t>LS-GAN </a:t>
            </a:r>
          </a:p>
          <a:p>
            <a:r>
              <a:rPr lang="en-US" altLang="zh-TW" dirty="0"/>
              <a:t>Loss </a:t>
            </a:r>
            <a:r>
              <a:rPr lang="en-US" altLang="zh-TW" dirty="0" err="1"/>
              <a:t>sentisive</a:t>
            </a:r>
            <a:endParaRPr lang="en-US" altLang="zh-TW" dirty="0"/>
          </a:p>
          <a:p>
            <a:r>
              <a:rPr lang="en-US" altLang="zh-TW" dirty="0"/>
              <a:t>EB-GAN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415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522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Converge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63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位什麼要 </a:t>
            </a:r>
            <a:r>
              <a:rPr lang="en-US" altLang="zh-TW" dirty="0"/>
              <a:t>1- </a:t>
            </a:r>
            <a:r>
              <a:rPr lang="zh-TW" altLang="en-US" dirty="0"/>
              <a:t>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985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69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965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226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353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4911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05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89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21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64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8354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851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87265-C77B-4181-A6E0-421CD95F2254}" type="datetimeFigureOut">
              <a:rPr lang="zh-TW" altLang="en-US" smtClean="0"/>
              <a:t>2018/2/12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20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3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9.sv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57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5" Type="http://schemas.openxmlformats.org/officeDocument/2006/relationships/image" Target="../media/image59.png"/><Relationship Id="rId10" Type="http://schemas.openxmlformats.org/officeDocument/2006/relationships/image" Target="../media/image360.png"/><Relationship Id="rId4" Type="http://schemas.openxmlformats.org/officeDocument/2006/relationships/image" Target="../media/image300.png"/><Relationship Id="rId9" Type="http://schemas.openxmlformats.org/officeDocument/2006/relationships/image" Target="../media/image351.png"/><Relationship Id="rId1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1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0.png"/><Relationship Id="rId3" Type="http://schemas.openxmlformats.org/officeDocument/2006/relationships/image" Target="../media/image410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471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410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790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7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25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24.png"/><Relationship Id="rId5" Type="http://schemas.openxmlformats.org/officeDocument/2006/relationships/image" Target="../media/image93.png"/><Relationship Id="rId10" Type="http://schemas.openxmlformats.org/officeDocument/2006/relationships/image" Target="../media/image89.png"/><Relationship Id="rId4" Type="http://schemas.openxmlformats.org/officeDocument/2006/relationships/image" Target="../media/image92.png"/><Relationship Id="rId9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7" Type="http://schemas.openxmlformats.org/officeDocument/2006/relationships/image" Target="../media/image7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263611" y="759898"/>
            <a:ext cx="9662983" cy="238760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Unpaired Image-to-Image Translation</a:t>
            </a:r>
            <a:br>
              <a:rPr lang="en-US" altLang="zh-CN" sz="4400" dirty="0"/>
            </a:br>
            <a:r>
              <a:rPr lang="en-US" altLang="zh-CN" sz="4400" dirty="0"/>
              <a:t>using Cycle-Consistent Adversarial Networks</a:t>
            </a:r>
            <a:endParaRPr lang="zh-TW" altLang="en-US" sz="4400" dirty="0"/>
          </a:p>
        </p:txBody>
      </p:sp>
      <p:sp>
        <p:nvSpPr>
          <p:cNvPr id="3" name="矩形 2"/>
          <p:cNvSpPr/>
          <p:nvPr/>
        </p:nvSpPr>
        <p:spPr>
          <a:xfrm>
            <a:off x="6652053" y="617031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lecturer: </a:t>
            </a:r>
            <a:r>
              <a:rPr lang="en-US" altLang="zh-TW" dirty="0" err="1" smtClean="0"/>
              <a:t>hzzhoulifeng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252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2000 rounds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1469058"/>
            <a:ext cx="4717143" cy="4717143"/>
          </a:xfrm>
        </p:spPr>
      </p:pic>
    </p:spTree>
    <p:extLst>
      <p:ext uri="{BB962C8B-B14F-4D97-AF65-F5344CB8AC3E}">
        <p14:creationId xmlns:p14="http://schemas.microsoft.com/office/powerpoint/2010/main" val="660145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99" y="1403236"/>
            <a:ext cx="4702629" cy="4702629"/>
          </a:xfrm>
        </p:spPr>
      </p:pic>
    </p:spTree>
    <p:extLst>
      <p:ext uri="{BB962C8B-B14F-4D97-AF65-F5344CB8AC3E}">
        <p14:creationId xmlns:p14="http://schemas.microsoft.com/office/powerpoint/2010/main" val="337392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10,000 rounds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12" y="1466470"/>
            <a:ext cx="4673601" cy="4673601"/>
          </a:xfrm>
        </p:spPr>
      </p:pic>
    </p:spTree>
    <p:extLst>
      <p:ext uri="{BB962C8B-B14F-4D97-AF65-F5344CB8AC3E}">
        <p14:creationId xmlns:p14="http://schemas.microsoft.com/office/powerpoint/2010/main" val="1316638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20,000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1504571"/>
            <a:ext cx="4635500" cy="4635500"/>
          </a:xfrm>
        </p:spPr>
      </p:pic>
    </p:spTree>
    <p:extLst>
      <p:ext uri="{BB962C8B-B14F-4D97-AF65-F5344CB8AC3E}">
        <p14:creationId xmlns:p14="http://schemas.microsoft.com/office/powerpoint/2010/main" val="458118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50,000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1519350"/>
            <a:ext cx="4775201" cy="4775201"/>
          </a:xfrm>
        </p:spPr>
      </p:pic>
    </p:spTree>
    <p:extLst>
      <p:ext uri="{BB962C8B-B14F-4D97-AF65-F5344CB8AC3E}">
        <p14:creationId xmlns:p14="http://schemas.microsoft.com/office/powerpoint/2010/main" val="2796577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Likelihood Estimation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Given a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We have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parameterized by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a Gaussian Mixture Model,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means and variances of the Gaussians</a:t>
                </a:r>
              </a:p>
              <a:p>
                <a:pPr lvl="1"/>
                <a:r>
                  <a:rPr lang="en-US" altLang="zh-TW" dirty="0"/>
                  <a:t>We want to find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92684" y="3859950"/>
                <a:ext cx="5158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84" y="3859950"/>
                <a:ext cx="5158867" cy="461665"/>
              </a:xfrm>
              <a:prstGeom prst="rect">
                <a:avLst/>
              </a:prstGeom>
              <a:blipFill>
                <a:blip r:embed="rId3"/>
                <a:stretch>
                  <a:fillRect l="-189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橢圓 9"/>
          <p:cNvSpPr/>
          <p:nvPr/>
        </p:nvSpPr>
        <p:spPr>
          <a:xfrm>
            <a:off x="6355431" y="5522330"/>
            <a:ext cx="620493" cy="65463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6747621" y="4532324"/>
            <a:ext cx="1156144" cy="120049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6494811" y="4646095"/>
            <a:ext cx="1762921" cy="1511662"/>
            <a:chOff x="6207649" y="4546975"/>
            <a:chExt cx="1762921" cy="1511662"/>
          </a:xfrm>
        </p:grpSpPr>
        <p:sp>
          <p:nvSpPr>
            <p:cNvPr id="12" name="橢圓 11"/>
            <p:cNvSpPr/>
            <p:nvPr/>
          </p:nvSpPr>
          <p:spPr>
            <a:xfrm>
              <a:off x="6946613" y="465497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6677408" y="509812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7054613" y="506783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6677408" y="48369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6829808" y="49893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6547647" y="48493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7258233" y="454697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7054613" y="48493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7000613" y="5310766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6829808" y="525052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7207013" y="522023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6829808" y="49893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6982208" y="51417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6700047" y="50017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7207013" y="50017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7862570" y="565419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6280054" y="5555301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226054" y="5798237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432454" y="5707701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6207649" y="5629249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6432454" y="548925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6378454" y="5950637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7153013" y="5463166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7702625" y="548675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7134608" y="52941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/>
            <p:cNvSpPr/>
            <p:nvPr/>
          </p:nvSpPr>
          <p:spPr>
            <a:xfrm>
              <a:off x="7648625" y="572969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9" name="橢圓 38"/>
          <p:cNvSpPr/>
          <p:nvPr/>
        </p:nvSpPr>
        <p:spPr>
          <a:xfrm>
            <a:off x="7842712" y="5517886"/>
            <a:ext cx="490504" cy="51646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五角星形 3"/>
          <p:cNvSpPr/>
          <p:nvPr/>
        </p:nvSpPr>
        <p:spPr>
          <a:xfrm>
            <a:off x="7233775" y="5014960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五角星形 75"/>
          <p:cNvSpPr/>
          <p:nvPr/>
        </p:nvSpPr>
        <p:spPr>
          <a:xfrm>
            <a:off x="6588997" y="5758646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五角星形 76"/>
          <p:cNvSpPr/>
          <p:nvPr/>
        </p:nvSpPr>
        <p:spPr>
          <a:xfrm>
            <a:off x="8000446" y="5667643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669074" y="4298581"/>
                <a:ext cx="3935509" cy="52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74" y="4298581"/>
                <a:ext cx="3935509" cy="522900"/>
              </a:xfrm>
              <a:prstGeom prst="rect">
                <a:avLst/>
              </a:prstGeom>
              <a:blipFill>
                <a:blip r:embed="rId4"/>
                <a:stretch>
                  <a:fillRect l="-2481" t="-3488" b="-197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/>
          <p:cNvSpPr txBox="1"/>
          <p:nvPr/>
        </p:nvSpPr>
        <p:spPr>
          <a:xfrm>
            <a:off x="692684" y="4786857"/>
            <a:ext cx="523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Likelihood of generating the samples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2009417" y="5165184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417" y="5165184"/>
                <a:ext cx="3935509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92684" y="6248889"/>
                <a:ext cx="5234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the likelihood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84" y="6248889"/>
                <a:ext cx="5234540" cy="461665"/>
              </a:xfrm>
              <a:prstGeom prst="rect">
                <a:avLst/>
              </a:prstGeom>
              <a:blipFill>
                <a:blip r:embed="rId6"/>
                <a:stretch>
                  <a:fillRect l="-186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81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0" grpId="0" animBg="1"/>
      <p:bldP spid="21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Likelihood Estimation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31691" y="1690689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1" y="1690689"/>
                <a:ext cx="3935509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131054" y="1665242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nary>
                            <m:naryPr>
                              <m:chr m:val="∏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054" y="1665242"/>
                <a:ext cx="3935509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35915" y="2852825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15" y="2852825"/>
                <a:ext cx="3935509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35915" y="4060807"/>
                <a:ext cx="4709792" cy="575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15" y="4060807"/>
                <a:ext cx="4709792" cy="575542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56595" y="4508341"/>
                <a:ext cx="4709792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95" y="4508341"/>
                <a:ext cx="4709792" cy="1244187"/>
              </a:xfrm>
              <a:prstGeom prst="rect">
                <a:avLst/>
              </a:prstGeom>
              <a:blipFill>
                <a:blip r:embed="rId6"/>
                <a:stretch>
                  <a:fillRect r="-3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697928" y="4524118"/>
                <a:ext cx="4709792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928" y="4524118"/>
                <a:ext cx="4709792" cy="12441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6595" y="5916077"/>
                <a:ext cx="4709792" cy="599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95" y="5916077"/>
                <a:ext cx="4709792" cy="5995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778689" y="3172271"/>
                <a:ext cx="3964740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689" y="3172271"/>
                <a:ext cx="3964740" cy="461665"/>
              </a:xfrm>
              <a:prstGeom prst="rect">
                <a:avLst/>
              </a:prstGeom>
              <a:blipFill>
                <a:blip r:embed="rId9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735540" y="5752528"/>
                <a:ext cx="26345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How to have a very general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? 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40" y="5752528"/>
                <a:ext cx="2634568" cy="830997"/>
              </a:xfrm>
              <a:prstGeom prst="rect">
                <a:avLst/>
              </a:prstGeom>
              <a:blipFill>
                <a:blip r:embed="rId10"/>
                <a:stretch>
                  <a:fillRect l="-3704" t="-5882" r="-3009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22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  <p:bldP spid="15" grpId="0"/>
      <p:bldP spid="16" grpId="0" animBg="1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a NN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52427" y="2017125"/>
            <a:ext cx="8639145" cy="2998124"/>
          </a:xfrm>
        </p:spPr>
      </p:pic>
      <p:sp>
        <p:nvSpPr>
          <p:cNvPr id="4" name="矩形 3"/>
          <p:cNvSpPr/>
          <p:nvPr/>
        </p:nvSpPr>
        <p:spPr>
          <a:xfrm>
            <a:off x="4572000" y="6176963"/>
            <a:ext cx="4397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https://blog.openai.com/generative-models/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10936" y="4750675"/>
                <a:ext cx="4984570" cy="1426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36" y="4750675"/>
                <a:ext cx="4984570" cy="14262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55721" y="1902404"/>
                <a:ext cx="14438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721" y="1902404"/>
                <a:ext cx="144385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439886" y="2481944"/>
            <a:ext cx="653143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829023" y="2591147"/>
            <a:ext cx="653143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385128" y="1563139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128" y="1563139"/>
                <a:ext cx="2194076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693377" y="1571566"/>
                <a:ext cx="2018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377" y="1571566"/>
                <a:ext cx="2018989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5658667" y="5193102"/>
            <a:ext cx="3048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It is difficult to compute the likelihood.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489671" y="3787054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671" y="3787054"/>
                <a:ext cx="42639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72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r>
              <a:rPr lang="en-US" altLang="zh-TW" dirty="0"/>
              <a:t>Generator G</a:t>
            </a:r>
          </a:p>
          <a:p>
            <a:pPr lvl="1"/>
            <a:r>
              <a:rPr lang="en-US" altLang="zh-TW" sz="2800" dirty="0"/>
              <a:t>G is a function, input z, output x </a:t>
            </a:r>
          </a:p>
          <a:p>
            <a:pPr lvl="1"/>
            <a:r>
              <a:rPr lang="en-US" altLang="zh-TW" sz="2800" dirty="0"/>
              <a:t>Given a prior distribution </a:t>
            </a:r>
            <a:r>
              <a:rPr lang="en-US" altLang="zh-TW" sz="2800" dirty="0" err="1"/>
              <a:t>P</a:t>
            </a:r>
            <a:r>
              <a:rPr lang="en-US" altLang="zh-TW" sz="2800" baseline="-25000" dirty="0" err="1"/>
              <a:t>prior</a:t>
            </a:r>
            <a:r>
              <a:rPr lang="en-US" altLang="zh-TW" sz="2800" dirty="0"/>
              <a:t>(z), a probability distribution P</a:t>
            </a:r>
            <a:r>
              <a:rPr lang="en-US" altLang="zh-TW" sz="2800" baseline="-25000" dirty="0"/>
              <a:t>G</a:t>
            </a:r>
            <a:r>
              <a:rPr lang="en-US" altLang="zh-TW" sz="2800" dirty="0"/>
              <a:t>(x) is defined by function G</a:t>
            </a:r>
          </a:p>
          <a:p>
            <a:r>
              <a:rPr lang="en-US" altLang="zh-TW" dirty="0"/>
              <a:t>Discriminator D</a:t>
            </a:r>
          </a:p>
          <a:p>
            <a:pPr lvl="1"/>
            <a:r>
              <a:rPr lang="en-US" altLang="zh-TW" sz="2800" dirty="0"/>
              <a:t>D is a function, input x, output scalar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Evaluate the “difference” between P</a:t>
            </a:r>
            <a:r>
              <a:rPr lang="en-US" altLang="zh-TW" sz="2800" baseline="-25000" dirty="0">
                <a:solidFill>
                  <a:srgbClr val="FF0000"/>
                </a:solidFill>
              </a:rPr>
              <a:t>G</a:t>
            </a:r>
            <a:r>
              <a:rPr lang="en-US" altLang="zh-TW" sz="2800" dirty="0">
                <a:solidFill>
                  <a:srgbClr val="FF0000"/>
                </a:solidFill>
              </a:rPr>
              <a:t>(x) and </a:t>
            </a:r>
            <a:r>
              <a:rPr lang="en-US" altLang="zh-TW" sz="2800" dirty="0" err="1">
                <a:solidFill>
                  <a:srgbClr val="FF0000"/>
                </a:solidFill>
              </a:rPr>
              <a:t>P</a:t>
            </a:r>
            <a:r>
              <a:rPr lang="en-US" altLang="zh-TW" sz="2800" baseline="-25000" dirty="0" err="1">
                <a:solidFill>
                  <a:srgbClr val="FF0000"/>
                </a:solidFill>
              </a:rPr>
              <a:t>data</a:t>
            </a:r>
            <a:r>
              <a:rPr lang="en-US" altLang="zh-TW" sz="2800" dirty="0">
                <a:solidFill>
                  <a:srgbClr val="FF0000"/>
                </a:solidFill>
              </a:rPr>
              <a:t>(x)</a:t>
            </a:r>
          </a:p>
          <a:p>
            <a:r>
              <a:rPr lang="en-US" altLang="zh-TW" dirty="0"/>
              <a:t>There is a function V(G,D).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305342" y="5850078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42" y="5850078"/>
                <a:ext cx="4312399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3286527" y="1825625"/>
            <a:ext cx="4784046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</a:rPr>
              <a:t>Hard to learn by maximum likelihood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8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329513" y="-121550"/>
            <a:ext cx="9662983" cy="238760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Unpaired Image-to-Image Translation</a:t>
            </a:r>
            <a:br>
              <a:rPr lang="en-US" altLang="zh-CN" sz="4400" dirty="0"/>
            </a:br>
            <a:r>
              <a:rPr lang="en-US" altLang="zh-CN" sz="4400" dirty="0"/>
              <a:t>using Cycle-Consistent Adversarial Networks</a:t>
            </a:r>
            <a:endParaRPr lang="zh-TW" altLang="en-US" sz="4400" dirty="0"/>
          </a:p>
        </p:txBody>
      </p:sp>
      <p:sp>
        <p:nvSpPr>
          <p:cNvPr id="3" name="矩形 2"/>
          <p:cNvSpPr/>
          <p:nvPr/>
        </p:nvSpPr>
        <p:spPr>
          <a:xfrm>
            <a:off x="399534" y="3130548"/>
            <a:ext cx="69568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/>
              <a:t>Content: </a:t>
            </a:r>
          </a:p>
          <a:p>
            <a:endParaRPr lang="en-US" altLang="zh-TW" sz="3200" dirty="0" smtClean="0"/>
          </a:p>
          <a:p>
            <a:r>
              <a:rPr lang="en-US" altLang="zh-TW" dirty="0"/>
              <a:t>	</a:t>
            </a:r>
            <a:r>
              <a:rPr lang="en-US" altLang="zh-TW" sz="2000" dirty="0" smtClean="0"/>
              <a:t>Issues about Generative Adversarial Network(GAN)</a:t>
            </a:r>
          </a:p>
          <a:p>
            <a:r>
              <a:rPr lang="en-US" altLang="zh-TW" dirty="0"/>
              <a:t>	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	</a:t>
            </a:r>
            <a:r>
              <a:rPr lang="en-US" altLang="zh-TW" sz="2000" dirty="0" smtClean="0"/>
              <a:t>Issues about </a:t>
            </a:r>
            <a:r>
              <a:rPr lang="en-US" altLang="zh-TW" sz="2000" dirty="0" err="1" smtClean="0"/>
              <a:t>CycleGan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24257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</a:t>
            </a:r>
            <a:endParaRPr lang="zh-TW" altLang="en-US" dirty="0"/>
          </a:p>
        </p:txBody>
      </p:sp>
      <p:cxnSp>
        <p:nvCxnSpPr>
          <p:cNvPr id="6" name="直線單箭頭接點 5"/>
          <p:cNvCxnSpPr>
            <a:cxnSpLocks/>
          </p:cNvCxnSpPr>
          <p:nvPr/>
        </p:nvCxnSpPr>
        <p:spPr>
          <a:xfrm>
            <a:off x="924070" y="604084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cxnSpLocks/>
          </p:cNvCxnSpPr>
          <p:nvPr/>
        </p:nvCxnSpPr>
        <p:spPr>
          <a:xfrm flipV="1">
            <a:off x="2058009" y="454967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cxnSpLocks/>
          </p:cNvCxnSpPr>
          <p:nvPr/>
        </p:nvCxnSpPr>
        <p:spPr>
          <a:xfrm>
            <a:off x="3566452" y="604084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cxnSpLocks/>
          </p:cNvCxnSpPr>
          <p:nvPr/>
        </p:nvCxnSpPr>
        <p:spPr>
          <a:xfrm flipV="1">
            <a:off x="4700391" y="454967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6079246" y="604084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cxnSpLocks/>
          </p:cNvCxnSpPr>
          <p:nvPr/>
        </p:nvCxnSpPr>
        <p:spPr>
          <a:xfrm flipV="1">
            <a:off x="7213185" y="454967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829933" y="6251859"/>
                <a:ext cx="4561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933" y="6251859"/>
                <a:ext cx="45615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452069" y="6251859"/>
                <a:ext cx="4644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069" y="6251859"/>
                <a:ext cx="46442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037468" y="6251859"/>
                <a:ext cx="4644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468" y="6251859"/>
                <a:ext cx="46442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221797" y="3970182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97" y="3970182"/>
                <a:ext cx="16489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875902" y="3970182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02" y="3970182"/>
                <a:ext cx="164897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376973" y="4026451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973" y="4026451"/>
                <a:ext cx="164897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666549" y="552205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549" y="5522052"/>
                <a:ext cx="5254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431388" y="552205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388" y="5522052"/>
                <a:ext cx="5254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7892089" y="552205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089" y="5522052"/>
                <a:ext cx="5254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手繪多邊形: 圖案 22"/>
          <p:cNvSpPr/>
          <p:nvPr/>
        </p:nvSpPr>
        <p:spPr>
          <a:xfrm>
            <a:off x="628650" y="4782245"/>
            <a:ext cx="2560320" cy="1103856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1103856">
                <a:moveTo>
                  <a:pt x="0" y="386404"/>
                </a:moveTo>
                <a:cubicBezTo>
                  <a:pt x="270803" y="157804"/>
                  <a:pt x="541606" y="-70796"/>
                  <a:pt x="815926" y="20644"/>
                </a:cubicBezTo>
                <a:cubicBezTo>
                  <a:pt x="1090246" y="112084"/>
                  <a:pt x="1416148" y="843604"/>
                  <a:pt x="1645920" y="935044"/>
                </a:cubicBezTo>
                <a:cubicBezTo>
                  <a:pt x="1875692" y="1026484"/>
                  <a:pt x="2042160" y="541149"/>
                  <a:pt x="2194560" y="569284"/>
                </a:cubicBezTo>
                <a:cubicBezTo>
                  <a:pt x="2346960" y="597419"/>
                  <a:pt x="2453640" y="850637"/>
                  <a:pt x="2560320" y="110385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手繪多邊形: 圖案 23"/>
          <p:cNvSpPr/>
          <p:nvPr/>
        </p:nvSpPr>
        <p:spPr>
          <a:xfrm>
            <a:off x="3892354" y="4671035"/>
            <a:ext cx="1744394" cy="1637097"/>
          </a:xfrm>
          <a:custGeom>
            <a:avLst/>
            <a:gdLst>
              <a:gd name="connsiteX0" fmla="*/ 0 w 1744394"/>
              <a:gd name="connsiteY0" fmla="*/ 1046254 h 1637097"/>
              <a:gd name="connsiteX1" fmla="*/ 253219 w 1744394"/>
              <a:gd name="connsiteY1" fmla="*/ 680494 h 1637097"/>
              <a:gd name="connsiteX2" fmla="*/ 618979 w 1744394"/>
              <a:gd name="connsiteY2" fmla="*/ 1102525 h 1637097"/>
              <a:gd name="connsiteX3" fmla="*/ 1012874 w 1744394"/>
              <a:gd name="connsiteY3" fmla="*/ 5245 h 1637097"/>
              <a:gd name="connsiteX4" fmla="*/ 1744394 w 1744394"/>
              <a:gd name="connsiteY4" fmla="*/ 1637097 h 163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394" h="1637097">
                <a:moveTo>
                  <a:pt x="0" y="1046254"/>
                </a:moveTo>
                <a:cubicBezTo>
                  <a:pt x="75028" y="858684"/>
                  <a:pt x="150056" y="671115"/>
                  <a:pt x="253219" y="680494"/>
                </a:cubicBezTo>
                <a:cubicBezTo>
                  <a:pt x="356382" y="689872"/>
                  <a:pt x="492370" y="1215067"/>
                  <a:pt x="618979" y="1102525"/>
                </a:cubicBezTo>
                <a:cubicBezTo>
                  <a:pt x="745588" y="989983"/>
                  <a:pt x="825305" y="-83850"/>
                  <a:pt x="1012874" y="5245"/>
                </a:cubicBezTo>
                <a:cubicBezTo>
                  <a:pt x="1200443" y="94340"/>
                  <a:pt x="1472418" y="865718"/>
                  <a:pt x="1744394" y="163709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/>
          <p:cNvSpPr/>
          <p:nvPr/>
        </p:nvSpPr>
        <p:spPr>
          <a:xfrm>
            <a:off x="6241659" y="5450003"/>
            <a:ext cx="1856935" cy="858129"/>
          </a:xfrm>
          <a:custGeom>
            <a:avLst/>
            <a:gdLst>
              <a:gd name="connsiteX0" fmla="*/ 0 w 1856935"/>
              <a:gd name="connsiteY0" fmla="*/ 309489 h 858129"/>
              <a:gd name="connsiteX1" fmla="*/ 365760 w 1856935"/>
              <a:gd name="connsiteY1" fmla="*/ 0 h 858129"/>
              <a:gd name="connsiteX2" fmla="*/ 900332 w 1856935"/>
              <a:gd name="connsiteY2" fmla="*/ 309489 h 858129"/>
              <a:gd name="connsiteX3" fmla="*/ 1266092 w 1856935"/>
              <a:gd name="connsiteY3" fmla="*/ 281354 h 858129"/>
              <a:gd name="connsiteX4" fmla="*/ 1406769 w 1856935"/>
              <a:gd name="connsiteY4" fmla="*/ 211015 h 858129"/>
              <a:gd name="connsiteX5" fmla="*/ 1659988 w 1856935"/>
              <a:gd name="connsiteY5" fmla="*/ 196948 h 858129"/>
              <a:gd name="connsiteX6" fmla="*/ 1856935 w 1856935"/>
              <a:gd name="connsiteY6" fmla="*/ 858129 h 85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6935" h="858129">
                <a:moveTo>
                  <a:pt x="0" y="309489"/>
                </a:moveTo>
                <a:cubicBezTo>
                  <a:pt x="107852" y="154744"/>
                  <a:pt x="215705" y="0"/>
                  <a:pt x="365760" y="0"/>
                </a:cubicBezTo>
                <a:cubicBezTo>
                  <a:pt x="515815" y="0"/>
                  <a:pt x="750277" y="262597"/>
                  <a:pt x="900332" y="309489"/>
                </a:cubicBezTo>
                <a:cubicBezTo>
                  <a:pt x="1050387" y="356381"/>
                  <a:pt x="1181686" y="297766"/>
                  <a:pt x="1266092" y="281354"/>
                </a:cubicBezTo>
                <a:cubicBezTo>
                  <a:pt x="1350498" y="264942"/>
                  <a:pt x="1341120" y="225083"/>
                  <a:pt x="1406769" y="211015"/>
                </a:cubicBezTo>
                <a:cubicBezTo>
                  <a:pt x="1472418" y="196947"/>
                  <a:pt x="1584960" y="89096"/>
                  <a:pt x="1659988" y="196948"/>
                </a:cubicBezTo>
                <a:cubicBezTo>
                  <a:pt x="1735016" y="304800"/>
                  <a:pt x="1795975" y="581464"/>
                  <a:pt x="1856935" y="858129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1272991" y="4710551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854874" y="4610370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546093" y="5379666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>
            <a:cxnSpLocks/>
          </p:cNvCxnSpPr>
          <p:nvPr/>
        </p:nvCxnSpPr>
        <p:spPr>
          <a:xfrm>
            <a:off x="6324525" y="1269590"/>
            <a:ext cx="18833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134678" y="603161"/>
            <a:ext cx="437322" cy="5853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6400420" y="5213472"/>
            <a:ext cx="377205" cy="47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6981523" y="6230772"/>
            <a:ext cx="489569" cy="465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853482" y="1549521"/>
                <a:ext cx="7437036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82" y="1549521"/>
                <a:ext cx="7437036" cy="50218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201298" y="2283100"/>
                <a:ext cx="7430378" cy="992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800" dirty="0"/>
                  <a:t>Given a generator G,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TW" sz="2800" dirty="0"/>
                  <a:t> evaluate the “difference”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98" y="2283100"/>
                <a:ext cx="7430378" cy="992259"/>
              </a:xfrm>
              <a:prstGeom prst="rect">
                <a:avLst/>
              </a:prstGeom>
              <a:blipFill>
                <a:blip r:embed="rId13"/>
                <a:stretch>
                  <a:fillRect l="-2871" t="-10494" b="-216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1273945" y="3348758"/>
                <a:ext cx="74303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800" dirty="0"/>
                  <a:t>Pick the G 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800" dirty="0"/>
                  <a:t> most 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800" dirty="0"/>
                  <a:t> 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945" y="3348758"/>
                <a:ext cx="7430378" cy="430887"/>
              </a:xfrm>
              <a:prstGeom prst="rect">
                <a:avLst/>
              </a:prstGeom>
              <a:blipFill>
                <a:blip r:embed="rId14"/>
                <a:stretch>
                  <a:fillRect l="-2953"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>
          <a:xfrm>
            <a:off x="1087210" y="2241634"/>
            <a:ext cx="7011384" cy="1548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05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Given G, what is the optimal D* maximizing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Given x, the optimal D* maximizing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110061" y="2478250"/>
                <a:ext cx="6370847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61" y="2478250"/>
                <a:ext cx="6370847" cy="430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02509" y="5958105"/>
                <a:ext cx="622721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𝑙𝑜𝑔𝐷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509" y="5958105"/>
                <a:ext cx="6227218" cy="486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383911" y="2904445"/>
                <a:ext cx="7131439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1" y="2904445"/>
                <a:ext cx="7131439" cy="1145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383911" y="3929965"/>
                <a:ext cx="6559616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1" y="3929965"/>
                <a:ext cx="6559616" cy="1145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3543063" y="4840331"/>
            <a:ext cx="563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Assume that D(x) can have any value here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73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x, the optimal D* maximizing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Find D* maximizing: </a:t>
            </a:r>
            <a:endParaRPr lang="zh-TW" altLang="en-US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978707" y="3409980"/>
                <a:ext cx="4089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𝑏𝑙𝑜𝑔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707" y="3409980"/>
                <a:ext cx="4089261" cy="369332"/>
              </a:xfrm>
              <a:prstGeom prst="rect">
                <a:avLst/>
              </a:prstGeom>
              <a:blipFill>
                <a:blip r:embed="rId4"/>
                <a:stretch>
                  <a:fillRect l="-1791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58391" y="2301799"/>
                <a:ext cx="622721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𝑙𝑜𝑔𝐷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91" y="2301799"/>
                <a:ext cx="6227218" cy="486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51368" y="3930525"/>
                <a:ext cx="4617995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𝑑𝐷</m:t>
                          </m:r>
                        </m:den>
                      </m:f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68" y="3930525"/>
                <a:ext cx="4617995" cy="716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735623" y="4142356"/>
                <a:ext cx="553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623" y="4142356"/>
                <a:ext cx="553549" cy="369332"/>
              </a:xfrm>
              <a:prstGeom prst="rect">
                <a:avLst/>
              </a:prstGeom>
              <a:blipFill>
                <a:blip r:embed="rId7"/>
                <a:stretch>
                  <a:fillRect l="-5495" r="-1208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76275" y="4839216"/>
                <a:ext cx="2734467" cy="713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75" y="4839216"/>
                <a:ext cx="2734467" cy="713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109584" y="4858113"/>
                <a:ext cx="30139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584" y="4858113"/>
                <a:ext cx="3013902" cy="369332"/>
              </a:xfrm>
              <a:prstGeom prst="rect">
                <a:avLst/>
              </a:prstGeom>
              <a:blipFill>
                <a:blip r:embed="rId9"/>
                <a:stretch>
                  <a:fillRect l="-80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658276" y="5227445"/>
                <a:ext cx="2054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276" y="5227445"/>
                <a:ext cx="2054665" cy="369332"/>
              </a:xfrm>
              <a:prstGeom prst="rect">
                <a:avLst/>
              </a:prstGeom>
              <a:blipFill>
                <a:blip r:embed="rId10"/>
                <a:stretch>
                  <a:fillRect l="-1484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079183" y="5809976"/>
                <a:ext cx="1531638" cy="638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83" y="5809976"/>
                <a:ext cx="1531638" cy="6387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202951" y="5726061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5726061"/>
                <a:ext cx="3493392" cy="7795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號: 向右 13"/>
          <p:cNvSpPr/>
          <p:nvPr/>
        </p:nvSpPr>
        <p:spPr>
          <a:xfrm>
            <a:off x="2618062" y="5997207"/>
            <a:ext cx="627564" cy="352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1943915" y="278729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408864" y="274525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729350" y="278729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818686" y="278081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440852" y="6226267"/>
            <a:ext cx="65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 &lt;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373666" y="6244023"/>
            <a:ext cx="128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&lt; 1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39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單箭頭接點 3"/>
          <p:cNvCxnSpPr>
            <a:cxnSpLocks/>
          </p:cNvCxnSpPr>
          <p:nvPr/>
        </p:nvCxnSpPr>
        <p:spPr>
          <a:xfrm>
            <a:off x="1151616" y="547569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>
            <a:cxnSpLocks/>
          </p:cNvCxnSpPr>
          <p:nvPr/>
        </p:nvCxnSpPr>
        <p:spPr>
          <a:xfrm flipV="1">
            <a:off x="2285555" y="398452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>
            <a:cxnSpLocks/>
          </p:cNvCxnSpPr>
          <p:nvPr/>
        </p:nvCxnSpPr>
        <p:spPr>
          <a:xfrm>
            <a:off x="3793998" y="547569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>
            <a:cxnSpLocks/>
          </p:cNvCxnSpPr>
          <p:nvPr/>
        </p:nvCxnSpPr>
        <p:spPr>
          <a:xfrm flipV="1">
            <a:off x="4927937" y="398452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cxnSpLocks/>
          </p:cNvCxnSpPr>
          <p:nvPr/>
        </p:nvCxnSpPr>
        <p:spPr>
          <a:xfrm>
            <a:off x="6306792" y="547569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>
            <a:cxnSpLocks/>
          </p:cNvCxnSpPr>
          <p:nvPr/>
        </p:nvCxnSpPr>
        <p:spPr>
          <a:xfrm flipV="1">
            <a:off x="7440731" y="398452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503156" y="5593916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6" y="5593916"/>
                <a:ext cx="164897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157261" y="5593916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261" y="5593916"/>
                <a:ext cx="164897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658332" y="5650185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332" y="5650185"/>
                <a:ext cx="164897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894095" y="495690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095" y="4956902"/>
                <a:ext cx="5254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658934" y="495690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934" y="4956902"/>
                <a:ext cx="5254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8119635" y="495690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635" y="4956902"/>
                <a:ext cx="5254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手繪多邊形: 圖案 18"/>
          <p:cNvSpPr/>
          <p:nvPr/>
        </p:nvSpPr>
        <p:spPr>
          <a:xfrm>
            <a:off x="856196" y="4217095"/>
            <a:ext cx="2560320" cy="1103856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1103856">
                <a:moveTo>
                  <a:pt x="0" y="386404"/>
                </a:moveTo>
                <a:cubicBezTo>
                  <a:pt x="270803" y="157804"/>
                  <a:pt x="541606" y="-70796"/>
                  <a:pt x="815926" y="20644"/>
                </a:cubicBezTo>
                <a:cubicBezTo>
                  <a:pt x="1090246" y="112084"/>
                  <a:pt x="1416148" y="843604"/>
                  <a:pt x="1645920" y="935044"/>
                </a:cubicBezTo>
                <a:cubicBezTo>
                  <a:pt x="1875692" y="1026484"/>
                  <a:pt x="2042160" y="541149"/>
                  <a:pt x="2194560" y="569284"/>
                </a:cubicBezTo>
                <a:cubicBezTo>
                  <a:pt x="2346960" y="597419"/>
                  <a:pt x="2453640" y="850637"/>
                  <a:pt x="2560320" y="110385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: 圖案 19"/>
          <p:cNvSpPr/>
          <p:nvPr/>
        </p:nvSpPr>
        <p:spPr>
          <a:xfrm>
            <a:off x="4119900" y="4105885"/>
            <a:ext cx="1744394" cy="1637097"/>
          </a:xfrm>
          <a:custGeom>
            <a:avLst/>
            <a:gdLst>
              <a:gd name="connsiteX0" fmla="*/ 0 w 1744394"/>
              <a:gd name="connsiteY0" fmla="*/ 1046254 h 1637097"/>
              <a:gd name="connsiteX1" fmla="*/ 253219 w 1744394"/>
              <a:gd name="connsiteY1" fmla="*/ 680494 h 1637097"/>
              <a:gd name="connsiteX2" fmla="*/ 618979 w 1744394"/>
              <a:gd name="connsiteY2" fmla="*/ 1102525 h 1637097"/>
              <a:gd name="connsiteX3" fmla="*/ 1012874 w 1744394"/>
              <a:gd name="connsiteY3" fmla="*/ 5245 h 1637097"/>
              <a:gd name="connsiteX4" fmla="*/ 1744394 w 1744394"/>
              <a:gd name="connsiteY4" fmla="*/ 1637097 h 163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394" h="1637097">
                <a:moveTo>
                  <a:pt x="0" y="1046254"/>
                </a:moveTo>
                <a:cubicBezTo>
                  <a:pt x="75028" y="858684"/>
                  <a:pt x="150056" y="671115"/>
                  <a:pt x="253219" y="680494"/>
                </a:cubicBezTo>
                <a:cubicBezTo>
                  <a:pt x="356382" y="689872"/>
                  <a:pt x="492370" y="1215067"/>
                  <a:pt x="618979" y="1102525"/>
                </a:cubicBezTo>
                <a:cubicBezTo>
                  <a:pt x="745588" y="989983"/>
                  <a:pt x="825305" y="-83850"/>
                  <a:pt x="1012874" y="5245"/>
                </a:cubicBezTo>
                <a:cubicBezTo>
                  <a:pt x="1200443" y="94340"/>
                  <a:pt x="1472418" y="865718"/>
                  <a:pt x="1744394" y="163709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手繪多邊形: 圖案 20"/>
          <p:cNvSpPr/>
          <p:nvPr/>
        </p:nvSpPr>
        <p:spPr>
          <a:xfrm>
            <a:off x="6469205" y="4884853"/>
            <a:ext cx="1856935" cy="858129"/>
          </a:xfrm>
          <a:custGeom>
            <a:avLst/>
            <a:gdLst>
              <a:gd name="connsiteX0" fmla="*/ 0 w 1856935"/>
              <a:gd name="connsiteY0" fmla="*/ 309489 h 858129"/>
              <a:gd name="connsiteX1" fmla="*/ 365760 w 1856935"/>
              <a:gd name="connsiteY1" fmla="*/ 0 h 858129"/>
              <a:gd name="connsiteX2" fmla="*/ 900332 w 1856935"/>
              <a:gd name="connsiteY2" fmla="*/ 309489 h 858129"/>
              <a:gd name="connsiteX3" fmla="*/ 1266092 w 1856935"/>
              <a:gd name="connsiteY3" fmla="*/ 281354 h 858129"/>
              <a:gd name="connsiteX4" fmla="*/ 1406769 w 1856935"/>
              <a:gd name="connsiteY4" fmla="*/ 211015 h 858129"/>
              <a:gd name="connsiteX5" fmla="*/ 1659988 w 1856935"/>
              <a:gd name="connsiteY5" fmla="*/ 196948 h 858129"/>
              <a:gd name="connsiteX6" fmla="*/ 1856935 w 1856935"/>
              <a:gd name="connsiteY6" fmla="*/ 858129 h 85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6935" h="858129">
                <a:moveTo>
                  <a:pt x="0" y="309489"/>
                </a:moveTo>
                <a:cubicBezTo>
                  <a:pt x="107852" y="154744"/>
                  <a:pt x="215705" y="0"/>
                  <a:pt x="365760" y="0"/>
                </a:cubicBezTo>
                <a:cubicBezTo>
                  <a:pt x="515815" y="0"/>
                  <a:pt x="750277" y="262597"/>
                  <a:pt x="900332" y="309489"/>
                </a:cubicBezTo>
                <a:cubicBezTo>
                  <a:pt x="1050387" y="356381"/>
                  <a:pt x="1181686" y="297766"/>
                  <a:pt x="1266092" y="281354"/>
                </a:cubicBezTo>
                <a:cubicBezTo>
                  <a:pt x="1350498" y="264942"/>
                  <a:pt x="1341120" y="225083"/>
                  <a:pt x="1406769" y="211015"/>
                </a:cubicBezTo>
                <a:cubicBezTo>
                  <a:pt x="1472418" y="196947"/>
                  <a:pt x="1584960" y="89096"/>
                  <a:pt x="1659988" y="196948"/>
                </a:cubicBezTo>
                <a:cubicBezTo>
                  <a:pt x="1735016" y="304800"/>
                  <a:pt x="1795975" y="581464"/>
                  <a:pt x="1856935" y="858129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500537" y="4145401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082420" y="4045220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6773639" y="4814516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455700" y="2016606"/>
                <a:ext cx="3591368" cy="8229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700" y="2016606"/>
                <a:ext cx="3591368" cy="8229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223097" y="2002357"/>
                <a:ext cx="3662734" cy="837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097" y="2002357"/>
                <a:ext cx="3662734" cy="8375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30"/>
          <p:cNvCxnSpPr>
            <a:cxnSpLocks/>
            <a:stCxn id="22" idx="0"/>
          </p:cNvCxnSpPr>
          <p:nvPr/>
        </p:nvCxnSpPr>
        <p:spPr>
          <a:xfrm flipV="1">
            <a:off x="1570876" y="2723797"/>
            <a:ext cx="260007" cy="14216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</p:cNvCxnSpPr>
          <p:nvPr/>
        </p:nvCxnSpPr>
        <p:spPr>
          <a:xfrm flipV="1">
            <a:off x="5166198" y="2627464"/>
            <a:ext cx="511571" cy="1478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cxnSpLocks/>
          </p:cNvCxnSpPr>
          <p:nvPr/>
        </p:nvCxnSpPr>
        <p:spPr>
          <a:xfrm>
            <a:off x="1543487" y="4312514"/>
            <a:ext cx="0" cy="1150483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cxnSpLocks/>
          </p:cNvCxnSpPr>
          <p:nvPr/>
        </p:nvCxnSpPr>
        <p:spPr>
          <a:xfrm>
            <a:off x="5152758" y="4140796"/>
            <a:ext cx="0" cy="1347439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>
            <a:cxnSpLocks/>
          </p:cNvCxnSpPr>
          <p:nvPr/>
        </p:nvCxnSpPr>
        <p:spPr>
          <a:xfrm>
            <a:off x="6843977" y="4976465"/>
            <a:ext cx="0" cy="499232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67218" y="4705827"/>
                <a:ext cx="15583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8" y="4705827"/>
                <a:ext cx="1558312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2222611" y="3003374"/>
                <a:ext cx="2876870" cy="86292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“difference”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11" y="3003374"/>
                <a:ext cx="2876870" cy="862929"/>
              </a:xfrm>
              <a:prstGeom prst="rect">
                <a:avLst/>
              </a:prstGeom>
              <a:blipFill>
                <a:blip r:embed="rId13"/>
                <a:stretch>
                  <a:fillRect l="-3383" t="-5634" r="-4017" b="-11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/>
          <p:cNvCxnSpPr>
            <a:cxnSpLocks/>
            <a:stCxn id="43" idx="3"/>
            <a:endCxn id="44" idx="2"/>
          </p:cNvCxnSpPr>
          <p:nvPr/>
        </p:nvCxnSpPr>
        <p:spPr>
          <a:xfrm flipV="1">
            <a:off x="1625530" y="3866303"/>
            <a:ext cx="2035516" cy="107035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43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43" grpId="0"/>
      <p:bldP spid="4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68237" y="2705644"/>
                <a:ext cx="4533357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7" y="2705644"/>
                <a:ext cx="4533357" cy="8218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331816" y="3427892"/>
                <a:ext cx="4120872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816" y="3427892"/>
                <a:ext cx="4120872" cy="8218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01977" y="4215745"/>
                <a:ext cx="5010667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77" y="4215745"/>
                <a:ext cx="5010667" cy="1145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  <a:blipFill>
                <a:blip r:embed="rId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228809" y="5131241"/>
                <a:ext cx="4787273" cy="12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09" y="5131241"/>
                <a:ext cx="4787273" cy="12377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2668656" y="5182685"/>
            <a:ext cx="2116300" cy="461665"/>
            <a:chOff x="2663868" y="5420951"/>
            <a:chExt cx="2116300" cy="461665"/>
          </a:xfrm>
        </p:grpSpPr>
        <p:sp>
          <p:nvSpPr>
            <p:cNvPr id="10" name="文字方塊 9"/>
            <p:cNvSpPr txBox="1"/>
            <p:nvPr/>
          </p:nvSpPr>
          <p:spPr>
            <a:xfrm>
              <a:off x="3354509" y="5420951"/>
              <a:ext cx="1007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2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直線接點 15"/>
            <p:cNvCxnSpPr>
              <a:cxnSpLocks/>
            </p:cNvCxnSpPr>
            <p:nvPr/>
          </p:nvCxnSpPr>
          <p:spPr>
            <a:xfrm>
              <a:off x="2663868" y="5486235"/>
              <a:ext cx="21163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/>
          <p:cNvGrpSpPr/>
          <p:nvPr/>
        </p:nvGrpSpPr>
        <p:grpSpPr>
          <a:xfrm>
            <a:off x="6270128" y="6138119"/>
            <a:ext cx="2116300" cy="461665"/>
            <a:chOff x="2663868" y="5420951"/>
            <a:chExt cx="2116300" cy="461665"/>
          </a:xfrm>
        </p:grpSpPr>
        <p:sp>
          <p:nvSpPr>
            <p:cNvPr id="21" name="文字方塊 20"/>
            <p:cNvSpPr txBox="1"/>
            <p:nvPr/>
          </p:nvSpPr>
          <p:spPr>
            <a:xfrm>
              <a:off x="3354509" y="5420951"/>
              <a:ext cx="1007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2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直線接點 21"/>
            <p:cNvCxnSpPr>
              <a:cxnSpLocks/>
            </p:cNvCxnSpPr>
            <p:nvPr/>
          </p:nvCxnSpPr>
          <p:spPr>
            <a:xfrm>
              <a:off x="2663868" y="5486235"/>
              <a:ext cx="21163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916882" y="3970144"/>
                <a:ext cx="23884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882" y="3970144"/>
                <a:ext cx="238848" cy="6914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613897" y="5015387"/>
                <a:ext cx="23884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897" y="5015387"/>
                <a:ext cx="238848" cy="6914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85489" y="5599080"/>
                <a:ext cx="2916844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89" y="5599080"/>
                <a:ext cx="2916844" cy="78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/>
          <p:cNvGrpSpPr/>
          <p:nvPr/>
        </p:nvGrpSpPr>
        <p:grpSpPr>
          <a:xfrm>
            <a:off x="4644571" y="309870"/>
            <a:ext cx="3870779" cy="1133862"/>
            <a:chOff x="4644571" y="460976"/>
            <a:chExt cx="3870779" cy="1133862"/>
          </a:xfrm>
        </p:grpSpPr>
        <p:grpSp>
          <p:nvGrpSpPr>
            <p:cNvPr id="30" name="群組 29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字方塊 31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3" name="文字方塊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32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矩形 30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354740" y="5775818"/>
                <a:ext cx="12715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740" y="5775818"/>
                <a:ext cx="1271502" cy="461665"/>
              </a:xfrm>
              <a:prstGeom prst="rect">
                <a:avLst/>
              </a:prstGeom>
              <a:blipFill>
                <a:blip r:embed="rId16"/>
                <a:stretch>
                  <a:fillRect r="-143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63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3" grpId="0"/>
      <p:bldP spid="8" grpId="0"/>
      <p:bldP spid="23" grpId="0"/>
      <p:bldP spid="23" grpId="1"/>
      <p:bldP spid="24" grpId="0"/>
      <p:bldP spid="24" grpId="1"/>
      <p:bldP spid="25" grpId="0"/>
      <p:bldP spid="25" grpId="1"/>
      <p:bldP spid="27" grpId="0"/>
      <p:bldP spid="28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06159" y="4663112"/>
                <a:ext cx="593502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data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altLang="zh-TW" sz="24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59" y="4663112"/>
                <a:ext cx="5935023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6159" y="6216806"/>
                <a:ext cx="479830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59" y="6216806"/>
                <a:ext cx="4798300" cy="416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4938844" y="6196414"/>
            <a:ext cx="366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Halvetica"/>
              </a:rPr>
              <a:t>Jensen-Shannon divergence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16524" y="2481716"/>
                <a:ext cx="6991722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2+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2481716"/>
                <a:ext cx="6991722" cy="1145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397284" y="3419836"/>
                <a:ext cx="5384359" cy="12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84" y="3419836"/>
                <a:ext cx="5384359" cy="12377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644571" y="5356240"/>
                <a:ext cx="4151586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 sz="2400" b="0" i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altLang="zh-TW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data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altLang="zh-TW" sz="24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571" y="5356240"/>
                <a:ext cx="4151586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4696" y="174480"/>
            <a:ext cx="4527692" cy="669117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5495" y="853862"/>
            <a:ext cx="1808374" cy="6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3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the end ……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Generator G, Discriminator D</a:t>
                </a:r>
              </a:p>
              <a:p>
                <a:r>
                  <a:rPr lang="en-US" altLang="zh-TW" dirty="0"/>
                  <a:t>Looking for G* such that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Given G,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What is the optimal G?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210801" y="4308786"/>
                <a:ext cx="5600251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801" y="4308786"/>
                <a:ext cx="5600251" cy="486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838576" y="5570714"/>
                <a:ext cx="29313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576" y="5570714"/>
                <a:ext cx="293138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4644571" y="460976"/>
            <a:ext cx="3870779" cy="1133862"/>
            <a:chOff x="4644571" y="460976"/>
            <a:chExt cx="3870779" cy="1133862"/>
          </a:xfrm>
        </p:grpSpPr>
        <p:grpSp>
          <p:nvGrpSpPr>
            <p:cNvPr id="11" name="群組 10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3" name="文字方塊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矩形 11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5220188" y="3881416"/>
            <a:ext cx="65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 &lt;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98022" y="3881416"/>
            <a:ext cx="128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&lt; log 2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063988" y="2901010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988" y="2901010"/>
                <a:ext cx="4312399" cy="653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85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5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07085" y="720857"/>
                <a:ext cx="8236915" cy="5988944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In each training iteration:</a:t>
                </a:r>
              </a:p>
              <a:p>
                <a:pPr lvl="1"/>
                <a:r>
                  <a:rPr lang="en-US" altLang="zh-TW" dirty="0"/>
                  <a:t>Sample m examples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Sample m noise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the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Obtaining generated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discriminator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dirty="0"/>
                  <a:t> to maximize 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Sample another m noise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the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generator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dirty="0"/>
                  <a:t> to minimize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2"/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7085" y="720857"/>
                <a:ext cx="8236915" cy="5988944"/>
              </a:xfrm>
              <a:blipFill>
                <a:blip r:embed="rId3"/>
                <a:stretch>
                  <a:fillRect l="-1036" t="-14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121858" y="42066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8" name="矩形 7"/>
          <p:cNvSpPr/>
          <p:nvPr/>
        </p:nvSpPr>
        <p:spPr>
          <a:xfrm>
            <a:off x="1640112" y="1117600"/>
            <a:ext cx="7297411" cy="329474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63748" y="3260295"/>
            <a:ext cx="1119011" cy="83099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Repeat k times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10699" y="2349472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D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40112" y="4427246"/>
            <a:ext cx="7297411" cy="2282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10699" y="5015561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2698954" y="5897000"/>
            <a:ext cx="216801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75145" y="-27519"/>
                <a:ext cx="3919651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sz="2400" dirty="0"/>
                  <a:t> for 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for G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145" y="-27519"/>
                <a:ext cx="3919651" cy="491738"/>
              </a:xfrm>
              <a:prstGeom prst="rect">
                <a:avLst/>
              </a:prstGeom>
              <a:blipFill>
                <a:blip r:embed="rId4"/>
                <a:stretch>
                  <a:fillRect l="-2333" t="-8642" r="-1400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075282" y="434079"/>
                <a:ext cx="1862241" cy="573555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282" y="434079"/>
                <a:ext cx="1862241" cy="573555"/>
              </a:xfrm>
              <a:prstGeom prst="rect">
                <a:avLst/>
              </a:prstGeom>
              <a:blipFill>
                <a:blip r:embed="rId5"/>
                <a:stretch>
                  <a:fillRect b="-3158"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5090129" y="349955"/>
            <a:ext cx="2222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only find  lower found of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090130" y="420587"/>
            <a:ext cx="3847394" cy="69701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3747" y="5822473"/>
            <a:ext cx="1119011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Only Once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72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1" grpId="0"/>
      <p:bldP spid="13" grpId="0" animBg="1"/>
      <p:bldP spid="14" grpId="0"/>
      <p:bldP spid="5" grpId="0"/>
      <p:bldP spid="12" grpId="0" animBg="1"/>
      <p:bldP spid="2" grpId="0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3080952" y="0"/>
            <a:ext cx="6837405" cy="1381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/>
              <a:t>CyclegGan</a:t>
            </a:r>
            <a:endParaRPr lang="zh-TW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6" y="1381940"/>
            <a:ext cx="9094794" cy="512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99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3080952" y="0"/>
            <a:ext cx="6837405" cy="1381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/>
              <a:t>CyclegGan</a:t>
            </a:r>
            <a:endParaRPr lang="zh-TW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56519" y="1316037"/>
            <a:ext cx="410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Formulation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19" y="2012950"/>
            <a:ext cx="5610225" cy="12382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04336" y="3303133"/>
            <a:ext cx="8349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NimbusRomNo9L-Regu"/>
              </a:rPr>
              <a:t>in </a:t>
            </a:r>
            <a:r>
              <a:rPr lang="en-US" altLang="zh-CN" dirty="0" err="1" smtClean="0">
                <a:latin typeface="NimbusRomNo9L-Regu"/>
              </a:rPr>
              <a:t>practice,standard</a:t>
            </a:r>
            <a:r>
              <a:rPr lang="en-US" altLang="zh-CN" dirty="0" smtClean="0">
                <a:latin typeface="NimbusRomNo9L-Regu"/>
              </a:rPr>
              <a:t> </a:t>
            </a:r>
            <a:r>
              <a:rPr lang="en-US" altLang="zh-CN" dirty="0">
                <a:latin typeface="NimbusRomNo9L-Regu"/>
              </a:rPr>
              <a:t>procedures often lead to the </a:t>
            </a:r>
            <a:r>
              <a:rPr lang="en-US" altLang="zh-CN" dirty="0" smtClean="0">
                <a:latin typeface="NimbusRomNo9L-Regu"/>
              </a:rPr>
              <a:t>well-known</a:t>
            </a:r>
            <a:endParaRPr lang="en-US" altLang="zh-CN" dirty="0">
              <a:latin typeface="NimbusRomNo9L-Regu"/>
            </a:endParaRPr>
          </a:p>
          <a:p>
            <a:r>
              <a:rPr lang="en-US" altLang="zh-CN" dirty="0">
                <a:latin typeface="NimbusRomNo9L-Regu"/>
              </a:rPr>
              <a:t>problem of mode collapse, where all input images</a:t>
            </a:r>
          </a:p>
          <a:p>
            <a:r>
              <a:rPr lang="en-US" altLang="zh-CN" dirty="0">
                <a:latin typeface="NimbusRomNo9L-Regu"/>
              </a:rPr>
              <a:t>map to the same output image and the optimization fails to</a:t>
            </a:r>
          </a:p>
          <a:p>
            <a:r>
              <a:rPr lang="en-US" altLang="zh-CN" dirty="0">
                <a:latin typeface="NimbusRomNo9L-Regu"/>
              </a:rPr>
              <a:t>make progress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599" y="4349449"/>
            <a:ext cx="53244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68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Generative Adversarial Network (GAN)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68378" y="416851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Author: Ian </a:t>
            </a:r>
            <a:r>
              <a:rPr lang="en-US" altLang="zh-TW" dirty="0" err="1"/>
              <a:t>Goodfellow</a:t>
            </a:r>
            <a:endParaRPr lang="en-US" altLang="zh-TW" dirty="0"/>
          </a:p>
          <a:p>
            <a:r>
              <a:rPr lang="en-US" altLang="zh-TW" dirty="0"/>
              <a:t>Paper: https://arxiv.org/abs/1701.00160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6593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3080952" y="0"/>
            <a:ext cx="6837405" cy="1381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/>
              <a:t>CyclegGan</a:t>
            </a:r>
            <a:endParaRPr lang="zh-TW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56519" y="1316037"/>
            <a:ext cx="410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Formulation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740" y="3005313"/>
            <a:ext cx="4819650" cy="1123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60" y="1855489"/>
            <a:ext cx="5610225" cy="12382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410" y="4133850"/>
            <a:ext cx="55530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65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Review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378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- Discriminator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20418" y="1615265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786" y="1995020"/>
            <a:ext cx="2461723" cy="606512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4870587" y="2257281"/>
            <a:ext cx="57755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721424" y="3303499"/>
            <a:ext cx="4602418" cy="863597"/>
            <a:chOff x="147651" y="5526052"/>
            <a:chExt cx="4602418" cy="863597"/>
          </a:xfrm>
        </p:grpSpPr>
        <p:pic>
          <p:nvPicPr>
            <p:cNvPr id="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381" y="5526052"/>
              <a:ext cx="2806688" cy="863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字方塊 8"/>
            <p:cNvSpPr txBox="1"/>
            <p:nvPr/>
          </p:nvSpPr>
          <p:spPr>
            <a:xfrm>
              <a:off x="147651" y="5805069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3251577" y="5212528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120463" y="5329887"/>
            <a:ext cx="1049312" cy="104931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2490764" y="5858121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5041590" y="5854545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773031" y="5623712"/>
            <a:ext cx="162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1/0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198781" y="5623711"/>
            <a:ext cx="2125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(real or fake)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5621" y="1823084"/>
            <a:ext cx="2193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Randomly sample a vector</a:t>
            </a:r>
            <a:endParaRPr lang="zh-TW" altLang="en-US" sz="2400" dirty="0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2685983" y="2257281"/>
            <a:ext cx="57755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550224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268850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6944258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7618520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5687904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6346769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041416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736063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697599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356464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7051111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7745758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cxnSp>
        <p:nvCxnSpPr>
          <p:cNvPr id="33" name="直線接點 32"/>
          <p:cNvCxnSpPr>
            <a:cxnSpLocks/>
            <a:endCxn id="12" idx="0"/>
          </p:cNvCxnSpPr>
          <p:nvPr/>
        </p:nvCxnSpPr>
        <p:spPr>
          <a:xfrm flipH="1">
            <a:off x="4010402" y="4459324"/>
            <a:ext cx="1376268" cy="753204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448139" y="1823084"/>
            <a:ext cx="2875703" cy="2934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7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6" grpId="0"/>
      <p:bldP spid="17" grpId="0"/>
      <p:bldP spid="19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- Generator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598520" y="4475934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>
            <a:off x="7323904" y="5796684"/>
            <a:ext cx="0" cy="417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598520" y="1421050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243814" y="235943"/>
            <a:ext cx="222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Randomly sample a vector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358514" y="2712865"/>
            <a:ext cx="0" cy="38691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/>
          <p:cNvGrpSpPr/>
          <p:nvPr/>
        </p:nvGrpSpPr>
        <p:grpSpPr>
          <a:xfrm>
            <a:off x="6896446" y="3099776"/>
            <a:ext cx="854917" cy="908717"/>
            <a:chOff x="6584318" y="4441441"/>
            <a:chExt cx="854917" cy="908717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4214" y="4441442"/>
              <a:ext cx="795127" cy="908716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6584318" y="4441441"/>
              <a:ext cx="854917" cy="831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769268" y="622740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0.13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06626" y="1784083"/>
            <a:ext cx="3998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Updating the parameters of generator 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588050" y="2812399"/>
            <a:ext cx="3570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be classified as “real” (as close to 1 as possible)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70147" y="4210048"/>
            <a:ext cx="3406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Generator + Discriminator = a network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87691" y="5088122"/>
            <a:ext cx="4586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Using gradient descent to update the parameters in the generator, but fix the discriminator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7357345" y="4008493"/>
            <a:ext cx="0" cy="417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7357345" y="1023398"/>
            <a:ext cx="0" cy="38691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箭號: 向右 30"/>
          <p:cNvSpPr/>
          <p:nvPr/>
        </p:nvSpPr>
        <p:spPr>
          <a:xfrm>
            <a:off x="1049861" y="3054482"/>
            <a:ext cx="459652" cy="6689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5574996" y="6195887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5702174" y="3098679"/>
            <a:ext cx="854917" cy="831928"/>
            <a:chOff x="5787173" y="3098679"/>
            <a:chExt cx="854917" cy="831928"/>
          </a:xfrm>
        </p:grpSpPr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9633" y="3149688"/>
              <a:ext cx="678859" cy="732103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5787173" y="3098679"/>
              <a:ext cx="854917" cy="831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7" name="直線接點 36"/>
          <p:cNvCxnSpPr/>
          <p:nvPr/>
        </p:nvCxnSpPr>
        <p:spPr>
          <a:xfrm>
            <a:off x="6769268" y="3034181"/>
            <a:ext cx="1109272" cy="9800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6769268" y="6307430"/>
            <a:ext cx="1020617" cy="3179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371706" y="216480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v2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8" name="直線接點 27"/>
          <p:cNvCxnSpPr>
            <a:cxnSpLocks/>
          </p:cNvCxnSpPr>
          <p:nvPr/>
        </p:nvCxnSpPr>
        <p:spPr>
          <a:xfrm flipV="1">
            <a:off x="7163969" y="2426717"/>
            <a:ext cx="42700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4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  <p:bldP spid="21" grpId="0"/>
      <p:bldP spid="22" grpId="0"/>
      <p:bldP spid="24" grpId="0"/>
      <p:bldP spid="31" grpId="0" animBg="1"/>
      <p:bldP spid="33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4" name="矩形 3"/>
          <p:cNvSpPr/>
          <p:nvPr/>
        </p:nvSpPr>
        <p:spPr>
          <a:xfrm>
            <a:off x="863882" y="5249626"/>
            <a:ext cx="781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Source of images: https://zhuanlan.zhihu.com/p/24767059</a:t>
            </a:r>
            <a:endParaRPr lang="zh-TW" altLang="en-US" sz="2400" dirty="0"/>
          </a:p>
        </p:txBody>
      </p:sp>
      <p:grpSp>
        <p:nvGrpSpPr>
          <p:cNvPr id="5" name="群組 4"/>
          <p:cNvGrpSpPr/>
          <p:nvPr/>
        </p:nvGrpSpPr>
        <p:grpSpPr>
          <a:xfrm>
            <a:off x="2404588" y="1825626"/>
            <a:ext cx="4526299" cy="2958328"/>
            <a:chOff x="644126" y="4258170"/>
            <a:chExt cx="3652768" cy="23874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863881" y="5784829"/>
            <a:ext cx="781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DCGAN: https://github.com/carpedm20/DCGAN-tensorflow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18102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80382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 rounds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1403238"/>
            <a:ext cx="4775200" cy="4775200"/>
          </a:xfrm>
        </p:spPr>
      </p:pic>
    </p:spTree>
    <p:extLst>
      <p:ext uri="{BB962C8B-B14F-4D97-AF65-F5344CB8AC3E}">
        <p14:creationId xmlns:p14="http://schemas.microsoft.com/office/powerpoint/2010/main" val="281591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65868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1000 rounds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389228"/>
            <a:ext cx="4796973" cy="4796973"/>
          </a:xfrm>
        </p:spPr>
      </p:pic>
    </p:spTree>
    <p:extLst>
      <p:ext uri="{BB962C8B-B14F-4D97-AF65-F5344CB8AC3E}">
        <p14:creationId xmlns:p14="http://schemas.microsoft.com/office/powerpoint/2010/main" val="2429161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3595</TotalTime>
  <Words>669</Words>
  <Application>Microsoft Office PowerPoint</Application>
  <PresentationFormat>全屏显示(4:3)</PresentationFormat>
  <Paragraphs>272</Paragraphs>
  <Slides>30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Halvetica</vt:lpstr>
      <vt:lpstr>NimbusRomNo9L-Regu</vt:lpstr>
      <vt:lpstr>新細明體</vt:lpstr>
      <vt:lpstr>等线</vt:lpstr>
      <vt:lpstr>等线 Light</vt:lpstr>
      <vt:lpstr>Arial</vt:lpstr>
      <vt:lpstr>Calibri</vt:lpstr>
      <vt:lpstr>Calibri Light</vt:lpstr>
      <vt:lpstr>Cambria Math</vt:lpstr>
      <vt:lpstr>Office 佈景主題</vt:lpstr>
      <vt:lpstr>Unpaired Image-to-Image Translation using Cycle-Consistent Adversarial Networks</vt:lpstr>
      <vt:lpstr>Unpaired Image-to-Image Translation using Cycle-Consistent Adversarial Networks</vt:lpstr>
      <vt:lpstr>Generative Adversarial Network (GAN)</vt:lpstr>
      <vt:lpstr>Review</vt:lpstr>
      <vt:lpstr>GAN - Discriminator</vt:lpstr>
      <vt:lpstr>GAN - Generator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Basic Idea of GAN</vt:lpstr>
      <vt:lpstr>Maximum Likelihood Estimation</vt:lpstr>
      <vt:lpstr>Maximum Likelihood Estimation</vt:lpstr>
      <vt:lpstr>Now P_G (x;θ) is a NN</vt:lpstr>
      <vt:lpstr>Basic Idea of GAN</vt:lpstr>
      <vt:lpstr>Basic Idea</vt:lpstr>
      <vt:lpstr>max┬D⁡V(G,D)</vt:lpstr>
      <vt:lpstr>max┬D⁡V(G,D)</vt:lpstr>
      <vt:lpstr>max┬D⁡V(G,D)</vt:lpstr>
      <vt:lpstr>max┬D⁡V(G,D)</vt:lpstr>
      <vt:lpstr>max┬D⁡V(G,D)</vt:lpstr>
      <vt:lpstr>In the end ……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 Adversarial Network</dc:title>
  <dc:creator>Hung-yi Lee</dc:creator>
  <cp:lastModifiedBy>周立峰</cp:lastModifiedBy>
  <cp:revision>234</cp:revision>
  <dcterms:created xsi:type="dcterms:W3CDTF">2017-04-15T16:45:08Z</dcterms:created>
  <dcterms:modified xsi:type="dcterms:W3CDTF">2018-02-12T03:23:53Z</dcterms:modified>
</cp:coreProperties>
</file>